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1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Estados del comportamiento</a:t>
            </a:r>
          </a:p>
          <a:p>
            <a:r>
              <a:t>	Sueño profundo</a:t>
            </a:r>
          </a:p>
          <a:p>
            <a:r>
              <a:t>	Sueño ligero</a:t>
            </a:r>
          </a:p>
          <a:p>
            <a:r>
              <a:t>	Somnolencia</a:t>
            </a:r>
          </a:p>
          <a:p>
            <a:r>
              <a:t>	Alerta o vigilia tranquila</a:t>
            </a:r>
          </a:p>
          <a:p>
            <a:r>
              <a:t>	Alerta activa</a:t>
            </a:r>
          </a:p>
          <a:p>
            <a:r>
              <a:t>	Llanto</a:t>
            </a:r>
          </a:p>
          <a:p>
            <a:endParaRPr/>
          </a:p>
          <a:p>
            <a:r>
              <a:t>Hormonas de relajación: oxitocina, serotonina</a:t>
            </a:r>
          </a:p>
          <a:p>
            <a:r>
              <a:t>Hormonas del estrés: cortisol, norepinefrina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Frédérick Leboyer - Shantala: un arte tradicional: el masaje de los niños</a:t>
            </a:r>
          </a:p>
          <a:p>
            <a:r>
              <a:t>Vimala Schneider o Mcclure - Masaje Infantil: Guía práctica para el padre y la madre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 semanas los niños que son transportados, en mochilas, junta a sus padres lloran un 50% menos.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Configuraciones de imagen y sonido. </a:t>
            </a:r>
          </a:p>
          <a:p>
            <a:endParaRPr/>
          </a:p>
          <a:p>
            <a:r>
              <a:t>Auriculares y sonido de la madre contando algo mientras el bebé succiina el chupete.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Hemisferio derecho: intuición, emocional, los sentimientos, la imaginación, creatividad, arte</a:t>
            </a:r>
          </a:p>
          <a:p>
            <a:endParaRPr/>
          </a:p>
          <a:p>
            <a:r>
              <a:t>Exageración universal de las vocales de forma inconsciente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AEMI 1994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IAIM 1976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 algn="l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 algn="l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 algn="l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 algn="l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solidFill>
                  <a:srgbClr val="73BFFF"/>
                </a:solidFill>
                <a:effectLst>
                  <a:outerShdw blurRad="38100" dist="36285" dir="2700000" rotWithShape="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 Juan López</a:t>
            </a:r>
          </a:p>
        </p:txBody>
      </p:sp>
      <p:sp>
        <p:nvSpPr>
          <p:cNvPr id="93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38100" dist="54428" dir="2700000" rotWithShape="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n"/>
          <p:cNvSpPr>
            <a:spLocks noGrp="1"/>
          </p:cNvSpPr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Texto del título"/>
          <p:cNvSpPr txBox="1"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>
            <a:lvl1pPr>
              <a:defRPr sz="6400" b="1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rgbClr val="EBEBEB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de título con imagen"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ound Diagonal Corner Rectangle 6"/>
          <p:cNvSpPr/>
          <p:nvPr/>
        </p:nvSpPr>
        <p:spPr>
          <a:xfrm>
            <a:off x="234085" y="479094"/>
            <a:ext cx="12530983" cy="8803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2" y="0"/>
                </a:moveTo>
                <a:lnTo>
                  <a:pt x="21600" y="0"/>
                </a:lnTo>
                <a:lnTo>
                  <a:pt x="21600" y="19050"/>
                </a:lnTo>
                <a:cubicBezTo>
                  <a:pt x="21600" y="20458"/>
                  <a:pt x="20798" y="21600"/>
                  <a:pt x="19808" y="21600"/>
                </a:cubicBezTo>
                <a:lnTo>
                  <a:pt x="0" y="21600"/>
                </a:lnTo>
                <a:lnTo>
                  <a:pt x="0" y="2550"/>
                </a:lnTo>
                <a:cubicBezTo>
                  <a:pt x="0" y="1142"/>
                  <a:pt x="802" y="0"/>
                  <a:pt x="1792" y="0"/>
                </a:cubicBezTo>
                <a:close/>
              </a:path>
            </a:pathLst>
          </a:custGeom>
          <a:solidFill>
            <a:srgbClr val="878A79">
              <a:alpha val="64999"/>
            </a:srgbClr>
          </a:solidFill>
          <a:ln w="12700" cap="rnd">
            <a:solidFill>
              <a:srgbClr val="9C9F8D">
                <a:alpha val="88000"/>
              </a:srgbClr>
            </a:solidFill>
          </a:ln>
        </p:spPr>
        <p:txBody>
          <a:bodyPr lIns="55602" tIns="55602" rIns="55602" bIns="55602" anchor="ctr"/>
          <a:lstStyle/>
          <a:p>
            <a:pPr defTabSz="1346243">
              <a:defRPr sz="26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</p:txBody>
      </p:sp>
      <p:sp>
        <p:nvSpPr>
          <p:cNvPr id="127" name="Texto del título"/>
          <p:cNvSpPr txBox="1">
            <a:spLocks noGrp="1"/>
          </p:cNvSpPr>
          <p:nvPr>
            <p:ph type="title"/>
          </p:nvPr>
        </p:nvSpPr>
        <p:spPr>
          <a:xfrm>
            <a:off x="975359" y="632051"/>
            <a:ext cx="11054082" cy="1971105"/>
          </a:xfrm>
          <a:prstGeom prst="rect">
            <a:avLst/>
          </a:prstGeom>
        </p:spPr>
        <p:txBody>
          <a:bodyPr lIns="63425" tIns="63425" rIns="63425" bIns="63425" anchor="b"/>
          <a:lstStyle>
            <a:lvl1pPr indent="62583" algn="r" defTabSz="1180267">
              <a:defRPr sz="7600" b="1">
                <a:solidFill>
                  <a:srgbClr val="BDC097"/>
                </a:solidFill>
                <a:effectLst>
                  <a:outerShdw blurRad="38100" dist="25500" dir="5400000" rotWithShape="0">
                    <a:srgbClr val="000000">
                      <a:alpha val="75000"/>
                    </a:srgbClr>
                  </a:outerShdw>
                </a:effectLst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950719" y="2528699"/>
            <a:ext cx="9103362" cy="1568656"/>
          </a:xfrm>
          <a:prstGeom prst="rect">
            <a:avLst/>
          </a:prstGeom>
        </p:spPr>
        <p:txBody>
          <a:bodyPr lIns="63425" tIns="63425" rIns="63425" bIns="63425" anchor="t"/>
          <a:lstStyle>
            <a:lvl1pPr marL="0" indent="0" algn="ctr" defTabSz="1180267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indent="521528" algn="ctr" defTabSz="1180267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indent="1043056" algn="ctr" defTabSz="1180267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indent="1564583" algn="ctr" defTabSz="1180267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indent="2086112" algn="ctr" defTabSz="1180267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pPr>
              <a:defRPr>
                <a:effectLst/>
              </a:defRPr>
            </a:pPr>
            <a:r>
              <a:t>Nivel de texto 1</a:t>
            </a:r>
          </a:p>
          <a:p>
            <a:pPr lvl="1">
              <a:defRPr>
                <a:effectLst/>
              </a:defRPr>
            </a:pPr>
            <a:r>
              <a:t>Nivel de texto 2</a:t>
            </a:r>
          </a:p>
          <a:p>
            <a:pPr lvl="2">
              <a:defRPr>
                <a:effectLst/>
              </a:defRPr>
            </a:pPr>
            <a:r>
              <a:t>Nivel de texto 3</a:t>
            </a:r>
          </a:p>
          <a:p>
            <a:pPr lvl="3">
              <a:defRPr>
                <a:effectLst/>
              </a:defRPr>
            </a:pPr>
            <a:r>
              <a:t>Nivel de texto 4</a:t>
            </a:r>
          </a:p>
          <a:p>
            <a:pPr lvl="4">
              <a:defRPr>
                <a:effectLst/>
              </a:defRPr>
            </a:pPr>
            <a:r>
              <a:t>Nivel de texto 5</a:t>
            </a:r>
          </a:p>
        </p:txBody>
      </p:sp>
      <p:sp>
        <p:nvSpPr>
          <p:cNvPr id="129" name="9 Marcador de posición de imagen"/>
          <p:cNvSpPr>
            <a:spLocks noGrp="1"/>
          </p:cNvSpPr>
          <p:nvPr>
            <p:ph type="pic" sz="half" idx="13"/>
          </p:nvPr>
        </p:nvSpPr>
        <p:spPr>
          <a:xfrm>
            <a:off x="3700441" y="3963140"/>
            <a:ext cx="5636941" cy="4793317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496500" y="8976980"/>
            <a:ext cx="450330" cy="447912"/>
          </a:xfrm>
          <a:prstGeom prst="rect">
            <a:avLst/>
          </a:prstGeom>
        </p:spPr>
        <p:txBody>
          <a:bodyPr lIns="63425" tIns="63425" rIns="63425" bIns="63425" anchor="ctr"/>
          <a:lstStyle>
            <a:lvl1pPr defTabSz="1346243">
              <a:defRPr sz="2200" b="0">
                <a:solidFill>
                  <a:srgbClr val="DFE0D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825500" y="914400"/>
            <a:ext cx="11341100" cy="5740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magen"/>
          <p:cNvSpPr>
            <a:spLocks noGrp="1"/>
          </p:cNvSpPr>
          <p:nvPr>
            <p:ph type="pic" sz="half" idx="13"/>
          </p:nvPr>
        </p:nvSpPr>
        <p:spPr>
          <a:xfrm>
            <a:off x="7200900" y="1257300"/>
            <a:ext cx="50165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 algn="l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 algn="l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 algn="l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 algn="l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6" name="Nivel de texto 1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Imagen"/>
          <p:cNvSpPr>
            <a:spLocks noGrp="1"/>
          </p:cNvSpPr>
          <p:nvPr>
            <p:ph type="pic" sz="half" idx="13"/>
          </p:nvPr>
        </p:nvSpPr>
        <p:spPr>
          <a:xfrm>
            <a:off x="7213600" y="27559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magen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5321300" cy="33813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Imagen"/>
          <p:cNvSpPr>
            <a:spLocks noGrp="1"/>
          </p:cNvSpPr>
          <p:nvPr>
            <p:ph type="pic" sz="quarter" idx="14"/>
          </p:nvPr>
        </p:nvSpPr>
        <p:spPr>
          <a:xfrm>
            <a:off x="6858000" y="1270000"/>
            <a:ext cx="5316292" cy="3378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half" idx="15"/>
          </p:nvPr>
        </p:nvSpPr>
        <p:spPr>
          <a:xfrm>
            <a:off x="1143000" y="1244600"/>
            <a:ext cx="52197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534899" y="9309100"/>
            <a:ext cx="312015" cy="31234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536220" y="9309100"/>
            <a:ext cx="312015" cy="3123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just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just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just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just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just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just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just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just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just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4 Imagen" descr="4 Imagen"/>
          <p:cNvPicPr>
            <a:picLocks noChangeAspect="1"/>
          </p:cNvPicPr>
          <p:nvPr/>
        </p:nvPicPr>
        <p:blipFill>
          <a:blip r:embed="rId3" cstate="print">
            <a:alphaModFix amt="77000"/>
            <a:extLst/>
          </a:blip>
          <a:srcRect/>
          <a:stretch>
            <a:fillRect/>
          </a:stretch>
        </p:blipFill>
        <p:spPr>
          <a:xfrm>
            <a:off x="541139" y="692973"/>
            <a:ext cx="12151064" cy="810168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EL MASAJE INFANTIL"/>
          <p:cNvSpPr txBox="1">
            <a:spLocks noGrp="1"/>
          </p:cNvSpPr>
          <p:nvPr>
            <p:ph type="ctrTitle"/>
          </p:nvPr>
        </p:nvSpPr>
        <p:spPr>
          <a:xfrm rot="20637777">
            <a:off x="-891879" y="532905"/>
            <a:ext cx="11303001" cy="5282953"/>
          </a:xfrm>
          <a:prstGeom prst="rect">
            <a:avLst/>
          </a:prstGeom>
        </p:spPr>
        <p:txBody>
          <a:bodyPr anchor="ctr"/>
          <a:lstStyle>
            <a:lvl1pPr>
              <a:defRPr sz="11400" b="1">
                <a:solidFill>
                  <a:schemeClr val="accent3">
                    <a:satOff val="18648"/>
                    <a:lumOff val="597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EL MASAJE INFANTIL</a:t>
            </a:r>
          </a:p>
        </p:txBody>
      </p:sp>
      <p:sp>
        <p:nvSpPr>
          <p:cNvPr id="141" name="6 de mayo de  2018"/>
          <p:cNvSpPr txBox="1">
            <a:spLocks noGrp="1"/>
          </p:cNvSpPr>
          <p:nvPr>
            <p:ph type="subTitle" sz="quarter" idx="1"/>
          </p:nvPr>
        </p:nvSpPr>
        <p:spPr>
          <a:xfrm>
            <a:off x="965200" y="8928100"/>
            <a:ext cx="11303000" cy="1574800"/>
          </a:xfrm>
          <a:prstGeom prst="rect">
            <a:avLst/>
          </a:prstGeom>
        </p:spPr>
        <p:txBody>
          <a:bodyPr/>
          <a:lstStyle>
            <a:lvl1pPr algn="r">
              <a:defRPr sz="2000" i="1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6 de mayo de  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MISIÓN"/>
          <p:cNvSpPr txBox="1"/>
          <p:nvPr/>
        </p:nvSpPr>
        <p:spPr>
          <a:xfrm>
            <a:off x="4614484" y="3332569"/>
            <a:ext cx="3465577" cy="1192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chemeClr val="accent3">
                    <a:satOff val="18648"/>
                    <a:lumOff val="597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MISIÓN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romover el “tacto nutritivo” y la comunicación a través de la formación, la educación y la investigación, para que los padres, los cuidadores y los niños, sean amados, valorados y respetados en todo el mundo"/>
          <p:cNvSpPr txBox="1"/>
          <p:nvPr/>
        </p:nvSpPr>
        <p:spPr>
          <a:xfrm>
            <a:off x="787400" y="979217"/>
            <a:ext cx="11430000" cy="779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64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Promover el “tacto nutritivo” y la comunicación a través de la formación, la educación y la investigación, para que los padres, los cuidadores y los niños, sean amados, valorados y respetados en todo el mundo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30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BENEFICIOS DEL MASAJE INFANTIL"/>
          <p:cNvSpPr txBox="1">
            <a:spLocks noGrp="1"/>
          </p:cNvSpPr>
          <p:nvPr>
            <p:ph type="title" idx="4294967295"/>
          </p:nvPr>
        </p:nvSpPr>
        <p:spPr>
          <a:xfrm>
            <a:off x="787400" y="3363998"/>
            <a:ext cx="11430000" cy="24384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>
                    <a:satOff val="18648"/>
                    <a:lumOff val="597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BENEFICIOS DEL MASAJE INFANTIL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ara los bebés"/>
          <p:cNvSpPr txBox="1">
            <a:spLocks noGrp="1"/>
          </p:cNvSpPr>
          <p:nvPr>
            <p:ph type="title" idx="4294967295"/>
          </p:nvPr>
        </p:nvSpPr>
        <p:spPr>
          <a:xfrm>
            <a:off x="787400" y="3363998"/>
            <a:ext cx="11430000" cy="24384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>
                    <a:satOff val="18648"/>
                    <a:lumOff val="597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Para los bebés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4 Diagrama"/>
          <p:cNvGrpSpPr/>
          <p:nvPr/>
        </p:nvGrpSpPr>
        <p:grpSpPr>
          <a:xfrm>
            <a:off x="2449834" y="824234"/>
            <a:ext cx="8105132" cy="8105132"/>
            <a:chOff x="0" y="0"/>
            <a:chExt cx="8105131" cy="8105131"/>
          </a:xfrm>
        </p:grpSpPr>
        <p:grpSp>
          <p:nvGrpSpPr>
            <p:cNvPr id="183" name="Grupo"/>
            <p:cNvGrpSpPr/>
            <p:nvPr/>
          </p:nvGrpSpPr>
          <p:grpSpPr>
            <a:xfrm>
              <a:off x="2754553" y="0"/>
              <a:ext cx="2596027" cy="2596026"/>
              <a:chOff x="0" y="0"/>
              <a:chExt cx="2596025" cy="2596025"/>
            </a:xfrm>
          </p:grpSpPr>
          <p:sp>
            <p:nvSpPr>
              <p:cNvPr id="181" name="Círculo"/>
              <p:cNvSpPr/>
              <p:nvPr/>
            </p:nvSpPr>
            <p:spPr>
              <a:xfrm>
                <a:off x="-1" y="-1"/>
                <a:ext cx="2596027" cy="2596027"/>
              </a:xfrm>
              <a:prstGeom prst="ellipse">
                <a:avLst/>
              </a:prstGeom>
              <a:solidFill>
                <a:srgbClr val="B0CCB0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800"/>
                  </a:spcBef>
                  <a:defRPr sz="1600" b="1">
                    <a:effectLst/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82" name="ESTIMULACIÓN"/>
              <p:cNvSpPr txBox="1"/>
              <p:nvPr/>
            </p:nvSpPr>
            <p:spPr>
              <a:xfrm>
                <a:off x="380178" y="1116538"/>
                <a:ext cx="1835668" cy="3629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0320" tIns="20320" rIns="20320" bIns="20320" numCol="1" anchor="ctr">
                <a:no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ESTIMULACIÓN</a:t>
                </a:r>
              </a:p>
            </p:txBody>
          </p:sp>
        </p:grpSp>
        <p:sp>
          <p:nvSpPr>
            <p:cNvPr id="184" name="Flecha"/>
            <p:cNvSpPr/>
            <p:nvPr/>
          </p:nvSpPr>
          <p:spPr>
            <a:xfrm rot="2700000">
              <a:off x="5071691" y="2223426"/>
              <a:ext cx="688736" cy="8761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0CC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ts val="800"/>
                </a:spcBef>
                <a:defRPr sz="1300">
                  <a:effectLst/>
                  <a:latin typeface="Rockwell"/>
                  <a:ea typeface="Rockwell"/>
                  <a:cs typeface="Rockwell"/>
                  <a:sym typeface="Rockwell"/>
                </a:defRPr>
              </a:pPr>
              <a:endParaRPr/>
            </a:p>
          </p:txBody>
        </p:sp>
        <p:grpSp>
          <p:nvGrpSpPr>
            <p:cNvPr id="187" name="Grupo"/>
            <p:cNvGrpSpPr/>
            <p:nvPr/>
          </p:nvGrpSpPr>
          <p:grpSpPr>
            <a:xfrm>
              <a:off x="5509105" y="2754553"/>
              <a:ext cx="2596027" cy="2596027"/>
              <a:chOff x="0" y="0"/>
              <a:chExt cx="2596025" cy="2596025"/>
            </a:xfrm>
          </p:grpSpPr>
          <p:sp>
            <p:nvSpPr>
              <p:cNvPr id="185" name="Círculo"/>
              <p:cNvSpPr/>
              <p:nvPr/>
            </p:nvSpPr>
            <p:spPr>
              <a:xfrm>
                <a:off x="-1" y="-1"/>
                <a:ext cx="2596027" cy="2596027"/>
              </a:xfrm>
              <a:prstGeom prst="ellipse">
                <a:avLst/>
              </a:prstGeom>
              <a:solidFill>
                <a:srgbClr val="A8CDD7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800"/>
                  </a:spcBef>
                  <a:defRPr sz="1600" b="1">
                    <a:effectLst/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86" name="ALIVIO"/>
              <p:cNvSpPr txBox="1"/>
              <p:nvPr/>
            </p:nvSpPr>
            <p:spPr>
              <a:xfrm>
                <a:off x="380178" y="1116539"/>
                <a:ext cx="1835668" cy="362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0320" tIns="20320" rIns="20320" bIns="20320" numCol="1" anchor="ctr">
                <a:no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ALIVIO</a:t>
                </a:r>
              </a:p>
            </p:txBody>
          </p:sp>
        </p:grpSp>
        <p:sp>
          <p:nvSpPr>
            <p:cNvPr id="188" name="Flecha"/>
            <p:cNvSpPr/>
            <p:nvPr/>
          </p:nvSpPr>
          <p:spPr>
            <a:xfrm rot="8100000">
              <a:off x="5099257" y="4977979"/>
              <a:ext cx="688736" cy="8761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CD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ts val="800"/>
                </a:spcBef>
                <a:defRPr sz="1300">
                  <a:effectLst/>
                  <a:latin typeface="Rockwell"/>
                  <a:ea typeface="Rockwell"/>
                  <a:cs typeface="Rockwell"/>
                  <a:sym typeface="Rockwell"/>
                </a:defRPr>
              </a:pPr>
              <a:endParaRPr/>
            </a:p>
          </p:txBody>
        </p:sp>
        <p:grpSp>
          <p:nvGrpSpPr>
            <p:cNvPr id="191" name="Grupo"/>
            <p:cNvGrpSpPr/>
            <p:nvPr/>
          </p:nvGrpSpPr>
          <p:grpSpPr>
            <a:xfrm>
              <a:off x="2754553" y="5509105"/>
              <a:ext cx="2596027" cy="2596027"/>
              <a:chOff x="0" y="0"/>
              <a:chExt cx="2596025" cy="2596025"/>
            </a:xfrm>
          </p:grpSpPr>
          <p:sp>
            <p:nvSpPr>
              <p:cNvPr id="189" name="Círculo"/>
              <p:cNvSpPr/>
              <p:nvPr/>
            </p:nvSpPr>
            <p:spPr>
              <a:xfrm>
                <a:off x="-1" y="-1"/>
                <a:ext cx="2596027" cy="2596027"/>
              </a:xfrm>
              <a:prstGeom prst="ellipse">
                <a:avLst/>
              </a:prstGeom>
              <a:solidFill>
                <a:srgbClr val="C0BEAF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800"/>
                  </a:spcBef>
                  <a:defRPr sz="1600" b="1">
                    <a:effectLst/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90" name="INTERACCIÓN"/>
              <p:cNvSpPr txBox="1"/>
              <p:nvPr/>
            </p:nvSpPr>
            <p:spPr>
              <a:xfrm>
                <a:off x="380178" y="1116538"/>
                <a:ext cx="1835668" cy="3629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0320" tIns="20320" rIns="20320" bIns="20320" numCol="1" anchor="ctr">
                <a:no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INTERACCIÓN </a:t>
                </a:r>
              </a:p>
            </p:txBody>
          </p:sp>
        </p:grpSp>
        <p:sp>
          <p:nvSpPr>
            <p:cNvPr id="192" name="Flecha"/>
            <p:cNvSpPr/>
            <p:nvPr/>
          </p:nvSpPr>
          <p:spPr>
            <a:xfrm rot="13500000">
              <a:off x="2344705" y="5005546"/>
              <a:ext cx="688735" cy="8761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BEA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ts val="800"/>
                </a:spcBef>
                <a:defRPr sz="1300">
                  <a:effectLst/>
                  <a:latin typeface="Rockwell"/>
                  <a:ea typeface="Rockwell"/>
                  <a:cs typeface="Rockwell"/>
                  <a:sym typeface="Rockwell"/>
                </a:defRPr>
              </a:pPr>
              <a:endParaRPr/>
            </a:p>
          </p:txBody>
        </p:sp>
        <p:grpSp>
          <p:nvGrpSpPr>
            <p:cNvPr id="195" name="Grupo"/>
            <p:cNvGrpSpPr/>
            <p:nvPr/>
          </p:nvGrpSpPr>
          <p:grpSpPr>
            <a:xfrm>
              <a:off x="0" y="2754553"/>
              <a:ext cx="2596026" cy="2596027"/>
              <a:chOff x="0" y="0"/>
              <a:chExt cx="2596025" cy="2596025"/>
            </a:xfrm>
          </p:grpSpPr>
          <p:sp>
            <p:nvSpPr>
              <p:cNvPr id="193" name="Círculo"/>
              <p:cNvSpPr/>
              <p:nvPr/>
            </p:nvSpPr>
            <p:spPr>
              <a:xfrm>
                <a:off x="-1" y="-1"/>
                <a:ext cx="2596027" cy="2596027"/>
              </a:xfrm>
              <a:prstGeom prst="ellipse">
                <a:avLst/>
              </a:prstGeom>
              <a:solidFill>
                <a:srgbClr val="CEC597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800"/>
                  </a:spcBef>
                  <a:defRPr sz="1600" b="1">
                    <a:effectLst/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94" name="RELAJACIÓN"/>
              <p:cNvSpPr txBox="1"/>
              <p:nvPr/>
            </p:nvSpPr>
            <p:spPr>
              <a:xfrm>
                <a:off x="380178" y="1116539"/>
                <a:ext cx="1835668" cy="362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0320" tIns="20320" rIns="20320" bIns="20320" numCol="1" anchor="ctr">
                <a:no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RELAJACIÓN</a:t>
                </a:r>
              </a:p>
            </p:txBody>
          </p:sp>
        </p:grpSp>
        <p:sp>
          <p:nvSpPr>
            <p:cNvPr id="196" name="Flecha"/>
            <p:cNvSpPr/>
            <p:nvPr/>
          </p:nvSpPr>
          <p:spPr>
            <a:xfrm rot="18900000">
              <a:off x="2317137" y="2250993"/>
              <a:ext cx="688736" cy="8761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EC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ts val="800"/>
                </a:spcBef>
                <a:defRPr sz="1300">
                  <a:effectLst/>
                  <a:latin typeface="Rockwell"/>
                  <a:ea typeface="Rockwell"/>
                  <a:cs typeface="Rockwell"/>
                  <a:sym typeface="Rockwell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Interacción…"/>
          <p:cNvSpPr txBox="1"/>
          <p:nvPr/>
        </p:nvSpPr>
        <p:spPr>
          <a:xfrm>
            <a:off x="787400" y="524024"/>
            <a:ext cx="11430000" cy="932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572516">
              <a:spcBef>
                <a:spcPts val="4100"/>
              </a:spcBef>
              <a:defRPr sz="4900">
                <a:solidFill>
                  <a:schemeClr val="accent3">
                    <a:satOff val="18648"/>
                    <a:lumOff val="5971"/>
                  </a:schemeClr>
                </a:solidFill>
                <a:effectLst>
                  <a:outerShdw blurRad="49784" dist="24892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Interacción</a:t>
            </a:r>
          </a:p>
          <a:p>
            <a:pPr marL="729109" lvl="1" indent="-325858" algn="l" defTabSz="896111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60000"/>
              <a:buChar char="✦"/>
              <a:defRPr sz="392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19621" lvl="1" indent="-484011" algn="l" defTabSz="896111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41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Favorece el dar y recibir con generosidad</a:t>
            </a:r>
          </a:p>
          <a:p>
            <a:pPr marL="919621" lvl="1" indent="-484011" algn="l" defTabSz="896111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41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19621" lvl="1" indent="-484011" algn="l" defTabSz="896111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41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Proporciona seguridad y confianza</a:t>
            </a:r>
          </a:p>
          <a:p>
            <a:pPr marL="919621" lvl="1" indent="-484011" algn="l" defTabSz="896111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41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19621" lvl="1" indent="-484011" algn="l" defTabSz="896111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41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Contribuye al desarrollo positivo de la autoestima</a:t>
            </a:r>
          </a:p>
          <a:p>
            <a:pPr marL="919621" lvl="1" indent="-484011" algn="l" defTabSz="896111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41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19621" lvl="1" indent="-484011" algn="l" defTabSz="896111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41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Fomenta el vínculo</a:t>
            </a:r>
          </a:p>
          <a:p>
            <a:pPr marL="919621" lvl="1" indent="-484011" algn="l" defTabSz="896111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41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19621" lvl="1" indent="-484011" algn="l" defTabSz="896111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41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Favorece elapegoseguro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Le ayuda a tomar conciencia de su cuerpo…"/>
          <p:cNvSpPr txBox="1"/>
          <p:nvPr/>
        </p:nvSpPr>
        <p:spPr>
          <a:xfrm>
            <a:off x="787400" y="-345251"/>
            <a:ext cx="11430000" cy="908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Le ayuda a tomar conciencia de su cuerpo</a:t>
            </a:r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Fomenta la comunicación con el exterior; verbal y no verbal</a:t>
            </a:r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Momento íntimo y de calidad</a:t>
            </a:r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Imtersensorialidad</a:t>
            </a:r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Respeto, empatía, imitación, resiliencia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4 Imagen" descr="4 Imagen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86885" y="814382"/>
            <a:ext cx="10831030" cy="8124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lajación…"/>
          <p:cNvSpPr txBox="1"/>
          <p:nvPr/>
        </p:nvSpPr>
        <p:spPr>
          <a:xfrm>
            <a:off x="787400" y="784253"/>
            <a:ext cx="11430000" cy="8185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spcBef>
                <a:spcPts val="4200"/>
              </a:spcBef>
              <a:defRPr sz="5000">
                <a:solidFill>
                  <a:schemeClr val="accent3">
                    <a:satOff val="18648"/>
                    <a:lumOff val="5971"/>
                  </a:schemeClr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Relajación</a:t>
            </a:r>
          </a:p>
          <a:p>
            <a:pPr marL="743989" lvl="1" indent="-332509" algn="l" defTabSz="9144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✦"/>
              <a:defRPr sz="40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Facilita un sueño profundo y de calidad</a:t>
            </a:r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El desarrollo del sistema nervioso y el proceso de mielinización</a:t>
            </a:r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Tonifica la musculatura</a:t>
            </a:r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Favorece el aprendizaje de ritmos y horarios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yuda a regular los estados del comportamiento…"/>
          <p:cNvSpPr txBox="1"/>
          <p:nvPr/>
        </p:nvSpPr>
        <p:spPr>
          <a:xfrm>
            <a:off x="787400" y="-345251"/>
            <a:ext cx="11430000" cy="908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Ayuda a regular los estados del comportamiento</a:t>
            </a:r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Disminuye las hormonas del estrés</a:t>
            </a:r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Incrementa las hormonas de relajación</a:t>
            </a:r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38388" lvl="1" indent="-493888" algn="l" defTabSz="914400">
              <a:lnSpc>
                <a:spcPct val="90000"/>
              </a:lnSpc>
              <a:spcBef>
                <a:spcPts val="4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50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Reduce la hipersensibilidad y la hiperactividad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RADICIÓN Y VIGENCIA"/>
          <p:cNvSpPr txBox="1"/>
          <p:nvPr/>
        </p:nvSpPr>
        <p:spPr>
          <a:xfrm>
            <a:off x="974715" y="3332569"/>
            <a:ext cx="10745116" cy="1192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chemeClr val="accent3">
                    <a:satOff val="18648"/>
                    <a:lumOff val="597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TRADICIÓN Y VIGENCIA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60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7988" y="2171895"/>
            <a:ext cx="12548824" cy="5409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timulación…"/>
          <p:cNvSpPr txBox="1"/>
          <p:nvPr/>
        </p:nvSpPr>
        <p:spPr>
          <a:xfrm>
            <a:off x="787400" y="947510"/>
            <a:ext cx="11430000" cy="8185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549148">
              <a:spcBef>
                <a:spcPts val="3900"/>
              </a:spcBef>
              <a:defRPr sz="4700">
                <a:solidFill>
                  <a:schemeClr val="accent3">
                    <a:satOff val="18648"/>
                    <a:lumOff val="5971"/>
                  </a:schemeClr>
                </a:solidFill>
                <a:effectLst>
                  <a:outerShdw blurRad="47752" dist="23876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Estimulación</a:t>
            </a:r>
          </a:p>
          <a:p>
            <a:pPr marL="699349" lvl="1" indent="-312558" algn="l" defTabSz="859536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60000"/>
              <a:buChar char="✦"/>
              <a:defRPr sz="3759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882085" lvl="1" indent="-464255" algn="l" defTabSz="859536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23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Beneficia el aparato circulatorio, digestivo y respiratorio</a:t>
            </a:r>
          </a:p>
          <a:p>
            <a:pPr marL="882085" lvl="1" indent="-464255" algn="l" defTabSz="859536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23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882085" lvl="1" indent="-464255" algn="l" defTabSz="859536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23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Fortalece los sistema endocrino, inmunológico, linfático y vestibular</a:t>
            </a:r>
          </a:p>
          <a:p>
            <a:pPr marL="882085" lvl="1" indent="-464255" algn="l" defTabSz="859536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23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882085" lvl="1" indent="-464255" algn="l" defTabSz="859536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23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Estimula las conexiomes neuronales</a:t>
            </a:r>
          </a:p>
          <a:p>
            <a:pPr marL="882085" lvl="1" indent="-464255" algn="l" defTabSz="859536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23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882085" lvl="1" indent="-464255" algn="l" defTabSz="859536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230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Ayuda al desarrollo del lenguaje, la motricidad y mejora el aprendizaje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rcRect l="13832" t="9609"/>
          <a:stretch>
            <a:fillRect/>
          </a:stretch>
        </p:blipFill>
        <p:spPr>
          <a:xfrm>
            <a:off x="1276945" y="765373"/>
            <a:ext cx="10450894" cy="8222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livio…"/>
          <p:cNvSpPr txBox="1"/>
          <p:nvPr/>
        </p:nvSpPr>
        <p:spPr>
          <a:xfrm>
            <a:off x="787400" y="784253"/>
            <a:ext cx="11430000" cy="8185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566674">
              <a:spcBef>
                <a:spcPts val="4000"/>
              </a:spcBef>
              <a:defRPr sz="4850">
                <a:solidFill>
                  <a:schemeClr val="accent3">
                    <a:satOff val="18648"/>
                    <a:lumOff val="5971"/>
                  </a:schemeClr>
                </a:solidFill>
                <a:effectLst>
                  <a:outerShdw blurRad="49276" dist="24638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Alivio</a:t>
            </a:r>
          </a:p>
          <a:p>
            <a:pPr marL="721669" lvl="1" indent="-322533" algn="l" defTabSz="88696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60000"/>
              <a:buChar char="✦"/>
              <a:defRPr sz="3880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10237" lvl="1" indent="-479072" algn="l" defTabSz="886968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365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Ayuda a aliviar cólicos, estreñimiento, dolores del crecimiento, tensiones físicas y psicológicas</a:t>
            </a:r>
          </a:p>
          <a:p>
            <a:pPr marL="910237" lvl="1" indent="-479072" algn="l" defTabSz="886968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365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10237" lvl="1" indent="-479072" algn="l" defTabSz="886968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365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Elimina mucosidad</a:t>
            </a:r>
          </a:p>
          <a:p>
            <a:pPr marL="910237" lvl="1" indent="-479072" algn="l" defTabSz="886968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365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10237" lvl="1" indent="-479072" algn="l" defTabSz="886968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365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Ayuda contra el exceso de estimulación</a:t>
            </a:r>
          </a:p>
          <a:p>
            <a:pPr marL="910237" lvl="1" indent="-479072" algn="l" defTabSz="886968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365">
                <a:effectLst/>
                <a:latin typeface="Rockwell"/>
                <a:ea typeface="Rockwell"/>
                <a:cs typeface="Rockwell"/>
                <a:sym typeface="Rockwell"/>
              </a:defRPr>
            </a:pPr>
            <a:endParaRPr/>
          </a:p>
          <a:p>
            <a:pPr marL="910237" lvl="1" indent="-479072" algn="l" defTabSz="886968">
              <a:lnSpc>
                <a:spcPct val="90000"/>
              </a:lnSpc>
              <a:spcBef>
                <a:spcPts val="300"/>
              </a:spcBef>
              <a:buClr>
                <a:schemeClr val="accent3">
                  <a:hueOff val="-333989"/>
                  <a:satOff val="3917"/>
                  <a:lumOff val="-6666"/>
                </a:schemeClr>
              </a:buClr>
              <a:buSzPct val="75000"/>
              <a:buChar char="•"/>
              <a:defRPr sz="4365">
                <a:effectLst/>
                <a:latin typeface="Rockwell"/>
                <a:ea typeface="Rockwell"/>
                <a:cs typeface="Rockwell"/>
                <a:sym typeface="Rockwell"/>
              </a:defRPr>
            </a:pPr>
            <a:r>
              <a:t>Facilita la expresión de sus sentimientos y emociones; ofrece soporte y contención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09559" y="354963"/>
            <a:ext cx="6785682" cy="9043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ara los padres"/>
          <p:cNvSpPr txBox="1">
            <a:spLocks noGrp="1"/>
          </p:cNvSpPr>
          <p:nvPr>
            <p:ph type="title" idx="4294967295"/>
          </p:nvPr>
        </p:nvSpPr>
        <p:spPr>
          <a:xfrm>
            <a:off x="787400" y="3363998"/>
            <a:ext cx="11430000" cy="24384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>
                    <a:satOff val="18648"/>
                    <a:lumOff val="597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Para los padres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Ayuda a escuchar al bebé y comprender su llanto y sus señales…"/>
          <p:cNvSpPr txBox="1"/>
          <p:nvPr/>
        </p:nvSpPr>
        <p:spPr>
          <a:xfrm>
            <a:off x="787400" y="310986"/>
            <a:ext cx="11430000" cy="913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73336" indent="-473336" algn="l" defTabSz="578358">
              <a:spcBef>
                <a:spcPts val="41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4950">
                <a:effectLst>
                  <a:outerShdw blurRad="50292" dist="25146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Ayuda a escuchar al bebé y comprender su llanto y sus señales</a:t>
            </a:r>
          </a:p>
          <a:p>
            <a:pPr marL="473336" indent="-473336" algn="l" defTabSz="578358">
              <a:spcBef>
                <a:spcPts val="41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4950">
                <a:effectLst>
                  <a:outerShdw blurRad="50292" dist="25146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Genera un mejor entendimiento mutuo</a:t>
            </a:r>
          </a:p>
          <a:p>
            <a:pPr marL="473336" indent="-473336" algn="l" defTabSz="578358">
              <a:spcBef>
                <a:spcPts val="41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4950">
                <a:effectLst>
                  <a:outerShdw blurRad="50292" dist="25146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Favorece la implicación temprana, incrementa la autoestima, la confianza, las habilidades de crianza</a:t>
            </a:r>
          </a:p>
          <a:p>
            <a:pPr marL="473336" indent="-473336" algn="l" defTabSz="578358">
              <a:spcBef>
                <a:spcPts val="41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4950">
                <a:effectLst>
                  <a:outerShdw blurRad="50292" dist="25146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Estimula la lactancia</a:t>
            </a:r>
          </a:p>
          <a:p>
            <a:pPr marL="473336" indent="-473336" algn="l" defTabSz="578358">
              <a:spcBef>
                <a:spcPts val="41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4950">
                <a:effectLst>
                  <a:outerShdw blurRad="50292" dist="25146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Momento único de comunicación y relajación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65890" y="167483"/>
            <a:ext cx="9673020" cy="9418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ara la familia"/>
          <p:cNvSpPr txBox="1">
            <a:spLocks noGrp="1"/>
          </p:cNvSpPr>
          <p:nvPr>
            <p:ph type="title" idx="4294967295"/>
          </p:nvPr>
        </p:nvSpPr>
        <p:spPr>
          <a:xfrm>
            <a:off x="787400" y="3363998"/>
            <a:ext cx="11430000" cy="24384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>
                    <a:satOff val="18648"/>
                    <a:lumOff val="597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Para la familia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Implica a toda la familia; hermanos…"/>
          <p:cNvSpPr txBox="1"/>
          <p:nvPr/>
        </p:nvSpPr>
        <p:spPr>
          <a:xfrm>
            <a:off x="787400" y="643192"/>
            <a:ext cx="11430000" cy="846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Implica a toda la familia; hermanos</a:t>
            </a: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Reduce la rivalidad entre hermanos</a:t>
            </a: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Proporciona un ambiente relajado</a:t>
            </a: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Favorece el respeto y el “cambio de mirada”</a:t>
            </a: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Ofrece tranquilidad y momentos de dedicación exclusiva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e la tradición oriental a nuestra cultura…"/>
          <p:cNvSpPr txBox="1">
            <a:spLocks noGrp="1"/>
          </p:cNvSpPr>
          <p:nvPr>
            <p:ph type="body" idx="1"/>
          </p:nvPr>
        </p:nvSpPr>
        <p:spPr>
          <a:xfrm>
            <a:off x="787400" y="-908615"/>
            <a:ext cx="11430000" cy="9930230"/>
          </a:xfrm>
          <a:prstGeom prst="rect">
            <a:avLst/>
          </a:prstGeom>
        </p:spPr>
        <p:txBody>
          <a:bodyPr/>
          <a:lstStyle/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solidFill>
                <a:srgbClr val="A6AAA9"/>
              </a:solidFill>
            </a:endParaRP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 la tradición oriental a nuestra cultura</a:t>
            </a: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Ser dependiente, frágil, vulnerable</a:t>
            </a: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Importancia experiencias tempramas</a:t>
            </a:r>
          </a:p>
          <a:p>
            <a:pPr marL="458993" indent="-458993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48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Los primeros vínculos son cruciales para unas interacciones sociales sanas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990485" y="5038675"/>
            <a:ext cx="5720470" cy="4290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7" descr="Picture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0670925">
            <a:off x="1441166" y="4293010"/>
            <a:ext cx="3987933" cy="5316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8" descr="Picture 8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416847" y="261935"/>
            <a:ext cx="5622359" cy="421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10" descr="Picture 10"/>
          <p:cNvPicPr>
            <a:picLocks noChangeAspect="1"/>
          </p:cNvPicPr>
          <p:nvPr/>
        </p:nvPicPr>
        <p:blipFill>
          <a:blip r:embed="rId6" cstate="print">
            <a:extLst/>
          </a:blip>
          <a:srcRect b="18779"/>
          <a:stretch>
            <a:fillRect/>
          </a:stretch>
        </p:blipFill>
        <p:spPr>
          <a:xfrm rot="1118461">
            <a:off x="7569450" y="430169"/>
            <a:ext cx="4451233" cy="4820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ara la sociedad"/>
          <p:cNvSpPr txBox="1">
            <a:spLocks noGrp="1"/>
          </p:cNvSpPr>
          <p:nvPr>
            <p:ph type="title" idx="4294967295"/>
          </p:nvPr>
        </p:nvSpPr>
        <p:spPr>
          <a:xfrm>
            <a:off x="787400" y="3363998"/>
            <a:ext cx="11430000" cy="24384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>
                    <a:satOff val="18648"/>
                    <a:lumOff val="597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Para la sociedad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duce la violencia y los abusos…"/>
          <p:cNvSpPr txBox="1"/>
          <p:nvPr/>
        </p:nvSpPr>
        <p:spPr>
          <a:xfrm>
            <a:off x="787400" y="488162"/>
            <a:ext cx="11430000" cy="877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73741" indent="-573741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6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Reduce la violencia y los abusos</a:t>
            </a:r>
          </a:p>
          <a:p>
            <a:pPr marL="573741" indent="-573741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6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Favorece el tacto positivo</a:t>
            </a:r>
          </a:p>
          <a:p>
            <a:pPr marL="573741" indent="-573741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6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 respeto, la escucha, la empatía, el afecto…</a:t>
            </a:r>
          </a:p>
          <a:p>
            <a:pPr marL="573741" indent="-573741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6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Reduce costes de seguridad social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Picture 2"/>
          <p:cNvGrpSpPr/>
          <p:nvPr/>
        </p:nvGrpSpPr>
        <p:grpSpPr>
          <a:xfrm>
            <a:off x="213888" y="-57397"/>
            <a:ext cx="5023915" cy="4972246"/>
            <a:chOff x="0" y="0"/>
            <a:chExt cx="5023914" cy="4972244"/>
          </a:xfrm>
        </p:grpSpPr>
        <p:sp>
          <p:nvSpPr>
            <p:cNvPr id="240" name="Rectángulo"/>
            <p:cNvSpPr/>
            <p:nvPr/>
          </p:nvSpPr>
          <p:spPr>
            <a:xfrm rot="20714185">
              <a:off x="448471" y="458913"/>
              <a:ext cx="4126972" cy="4054419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042987">
                <a:defRPr sz="21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1" name="image20.png" descr="image20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t="21780" b="21779"/>
            <a:stretch>
              <a:fillRect/>
            </a:stretch>
          </p:blipFill>
          <p:spPr>
            <a:xfrm rot="20714185">
              <a:off x="448471" y="458913"/>
              <a:ext cx="4126972" cy="4054419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45" name="Picture 2"/>
          <p:cNvGrpSpPr/>
          <p:nvPr/>
        </p:nvGrpSpPr>
        <p:grpSpPr>
          <a:xfrm>
            <a:off x="6652277" y="150500"/>
            <a:ext cx="6104509" cy="4905029"/>
            <a:chOff x="0" y="0"/>
            <a:chExt cx="6104508" cy="4905027"/>
          </a:xfrm>
        </p:grpSpPr>
        <p:sp>
          <p:nvSpPr>
            <p:cNvPr id="243" name="Rectángulo"/>
            <p:cNvSpPr/>
            <p:nvPr/>
          </p:nvSpPr>
          <p:spPr>
            <a:xfrm rot="984749">
              <a:off x="392677" y="679206"/>
              <a:ext cx="5319154" cy="354661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042987">
                <a:defRPr sz="21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4" name="image21.png" descr="image21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 rot="984749">
              <a:off x="392677" y="679206"/>
              <a:ext cx="5319154" cy="3546615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48" name="Picture 6"/>
          <p:cNvGrpSpPr/>
          <p:nvPr/>
        </p:nvGrpSpPr>
        <p:grpSpPr>
          <a:xfrm>
            <a:off x="4333043" y="4131910"/>
            <a:ext cx="3880309" cy="5029591"/>
            <a:chOff x="0" y="0"/>
            <a:chExt cx="3880308" cy="5029590"/>
          </a:xfrm>
        </p:grpSpPr>
        <p:sp>
          <p:nvSpPr>
            <p:cNvPr id="246" name="Rectángulo"/>
            <p:cNvSpPr/>
            <p:nvPr/>
          </p:nvSpPr>
          <p:spPr>
            <a:xfrm>
              <a:off x="0" y="0"/>
              <a:ext cx="3880309" cy="502959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042987">
                <a:defRPr sz="21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7" name="image22.jpeg" descr="image22.jpe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t="4382" b="9206"/>
            <a:stretch>
              <a:fillRect/>
            </a:stretch>
          </p:blipFill>
          <p:spPr>
            <a:xfrm>
              <a:off x="0" y="0"/>
              <a:ext cx="3880309" cy="5029591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51" name="Picture 7"/>
          <p:cNvGrpSpPr/>
          <p:nvPr/>
        </p:nvGrpSpPr>
        <p:grpSpPr>
          <a:xfrm>
            <a:off x="8181737" y="4438779"/>
            <a:ext cx="4625584" cy="5051157"/>
            <a:chOff x="0" y="0"/>
            <a:chExt cx="4625583" cy="5051156"/>
          </a:xfrm>
        </p:grpSpPr>
        <p:sp>
          <p:nvSpPr>
            <p:cNvPr id="249" name="Rectángulo"/>
            <p:cNvSpPr/>
            <p:nvPr/>
          </p:nvSpPr>
          <p:spPr>
            <a:xfrm rot="902644">
              <a:off x="489075" y="400534"/>
              <a:ext cx="3647433" cy="4250089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042987">
                <a:defRPr sz="21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0" name="image23.png" descr="image23.pn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 rot="902644">
              <a:off x="489075" y="400534"/>
              <a:ext cx="3647433" cy="4250089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54" name="Picture 7"/>
          <p:cNvGrpSpPr/>
          <p:nvPr/>
        </p:nvGrpSpPr>
        <p:grpSpPr>
          <a:xfrm>
            <a:off x="71428" y="4513113"/>
            <a:ext cx="4328649" cy="5065330"/>
            <a:chOff x="0" y="0"/>
            <a:chExt cx="4328647" cy="5065329"/>
          </a:xfrm>
        </p:grpSpPr>
        <p:sp>
          <p:nvSpPr>
            <p:cNvPr id="252" name="Rectángulo"/>
            <p:cNvSpPr/>
            <p:nvPr/>
          </p:nvSpPr>
          <p:spPr>
            <a:xfrm rot="20833240">
              <a:off x="445646" y="325492"/>
              <a:ext cx="3437356" cy="441434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042987">
                <a:defRPr sz="21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3" name="image24.jpeg" descr="image24.jpeg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 rot="20833240">
              <a:off x="445646" y="325492"/>
              <a:ext cx="3437356" cy="4414345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ROPUESTA"/>
          <p:cNvSpPr txBox="1">
            <a:spLocks noGrp="1"/>
          </p:cNvSpPr>
          <p:nvPr>
            <p:ph type="title" idx="4294967295"/>
          </p:nvPr>
        </p:nvSpPr>
        <p:spPr>
          <a:xfrm>
            <a:off x="787400" y="3363998"/>
            <a:ext cx="11430000" cy="24384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>
                    <a:satOff val="18648"/>
                    <a:lumOff val="597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PROPUESTA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ocaros: piel, abrazo, corazón…"/>
          <p:cNvSpPr txBox="1"/>
          <p:nvPr/>
        </p:nvSpPr>
        <p:spPr>
          <a:xfrm>
            <a:off x="787400" y="634887"/>
            <a:ext cx="11430000" cy="848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73741" indent="-573741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6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Tocaros: piel, abrazo, corazón</a:t>
            </a:r>
          </a:p>
          <a:p>
            <a:pPr marL="573741" indent="-573741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6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Jugad: usar la imaginación, la creatividad, permitiros la diversión</a:t>
            </a:r>
          </a:p>
          <a:p>
            <a:pPr marL="573741" indent="-573741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6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Ser niños: transparentes, puros, inocentes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ONCLUSIÓN"/>
          <p:cNvSpPr txBox="1">
            <a:spLocks noGrp="1"/>
          </p:cNvSpPr>
          <p:nvPr>
            <p:ph type="title" idx="4294967295"/>
          </p:nvPr>
        </p:nvSpPr>
        <p:spPr>
          <a:xfrm>
            <a:off x="787400" y="3363998"/>
            <a:ext cx="11430000" cy="24384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>
                    <a:satOff val="18648"/>
                    <a:lumOff val="597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CONCLUSIÓN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Masaje infantil: arte de comunicar; puerta abierta al mundo emocional del niño…"/>
          <p:cNvSpPr txBox="1"/>
          <p:nvPr/>
        </p:nvSpPr>
        <p:spPr>
          <a:xfrm>
            <a:off x="787400" y="310986"/>
            <a:ext cx="11430000" cy="913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Masaje infantil: arte de comunicar; puerta abierta al mundo emocional del niño</a:t>
            </a: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Oportunidad desde lo más íntimo para crecer juntos</a:t>
            </a: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Prematuros, discapacidad, carencias afectivas</a:t>
            </a: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Arma de construcción masiva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n" descr="Imagen"/>
          <p:cNvPicPr>
            <a:picLocks noGrp="1"/>
          </p:cNvPicPr>
          <p:nvPr>
            <p:ph type="pic" idx="13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505" y="331700"/>
            <a:ext cx="13271810" cy="6931200"/>
          </a:xfrm>
          <a:prstGeom prst="rect">
            <a:avLst/>
          </a:prstGeom>
        </p:spPr>
      </p:pic>
      <p:sp>
        <p:nvSpPr>
          <p:cNvPr id="265" name="GRACIAS"/>
          <p:cNvSpPr txBox="1">
            <a:spLocks noGrp="1"/>
          </p:cNvSpPr>
          <p:nvPr>
            <p:ph type="title"/>
          </p:nvPr>
        </p:nvSpPr>
        <p:spPr>
          <a:xfrm>
            <a:off x="787400" y="7693607"/>
            <a:ext cx="11430000" cy="1219201"/>
          </a:xfrm>
          <a:prstGeom prst="rect">
            <a:avLst/>
          </a:prstGeom>
        </p:spPr>
        <p:txBody>
          <a:bodyPr/>
          <a:lstStyle>
            <a:lvl1pPr defTabSz="554990">
              <a:defRPr sz="9690">
                <a:solidFill>
                  <a:schemeClr val="accent3">
                    <a:satOff val="18648"/>
                    <a:lumOff val="5971"/>
                  </a:schemeClr>
                </a:solidFill>
                <a:effectLst>
                  <a:outerShdw blurRad="48260" dist="36195" dir="5400000" rotWithShape="0">
                    <a:srgbClr val="000000"/>
                  </a:outerShdw>
                </a:effectLst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r>
              <a:t>GRACIAS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ITUACIÓN DE PARTIDA"/>
          <p:cNvSpPr txBox="1"/>
          <p:nvPr/>
        </p:nvSpPr>
        <p:spPr>
          <a:xfrm>
            <a:off x="897448" y="3332569"/>
            <a:ext cx="10899649" cy="1192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chemeClr val="accent3">
                    <a:satOff val="18648"/>
                    <a:lumOff val="597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SITUACIÓN DE PARTIDA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esarrollo secuencial de los sentidos; primero los que actúan a corta distancia…"/>
          <p:cNvSpPr txBox="1">
            <a:spLocks noGrp="1"/>
          </p:cNvSpPr>
          <p:nvPr>
            <p:ph type="body" idx="1"/>
          </p:nvPr>
        </p:nvSpPr>
        <p:spPr>
          <a:xfrm>
            <a:off x="122985" y="268808"/>
            <a:ext cx="12465380" cy="9215984"/>
          </a:xfrm>
          <a:prstGeom prst="rect">
            <a:avLst/>
          </a:prstGeom>
        </p:spPr>
        <p:txBody>
          <a:bodyPr/>
          <a:lstStyle/>
          <a:p>
            <a:pPr marL="454211" indent="-454211" algn="l" defTabSz="554990">
              <a:spcBef>
                <a:spcPts val="39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4750">
                <a:effectLst>
                  <a:outerShdw blurRad="48260" dist="2413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Desarrollo secuencial de los sentidos; primero los que actúan a corta distancia</a:t>
            </a:r>
          </a:p>
          <a:p>
            <a:pPr marL="454211" indent="-454211" algn="l" defTabSz="554990">
              <a:spcBef>
                <a:spcPts val="39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4750">
                <a:effectLst>
                  <a:outerShdw blurRad="48260" dist="2413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 tacto: primer sentido en desarrollarse. Sentido vital</a:t>
            </a:r>
          </a:p>
          <a:p>
            <a:pPr marL="454211" indent="-454211" algn="l" defTabSz="554990">
              <a:spcBef>
                <a:spcPts val="39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4750">
                <a:effectLst>
                  <a:outerShdw blurRad="48260" dist="2413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Los bebés están habituados a la estimulación táctil del movimiento. Precisan reanudar estos ritmos tras el nacimiento</a:t>
            </a:r>
          </a:p>
          <a:p>
            <a:pPr marL="454211" indent="-454211" algn="l" defTabSz="554990">
              <a:spcBef>
                <a:spcPts val="39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4750">
                <a:effectLst>
                  <a:outerShdw blurRad="48260" dist="2413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los 5 días de vida un niño puede reconocer el olor de su madre y el sabor de su leche frente al de otra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El bebé ve antes de nacer - N.O. -…"/>
          <p:cNvSpPr txBox="1">
            <a:spLocks noGrp="1"/>
          </p:cNvSpPr>
          <p:nvPr>
            <p:ph type="body" idx="1"/>
          </p:nvPr>
        </p:nvSpPr>
        <p:spPr>
          <a:xfrm>
            <a:off x="787400" y="-77242"/>
            <a:ext cx="11430000" cy="9771480"/>
          </a:xfrm>
          <a:prstGeom prst="rect">
            <a:avLst/>
          </a:prstGeom>
        </p:spPr>
        <p:txBody>
          <a:bodyPr/>
          <a:lstStyle/>
          <a:p>
            <a:pPr marL="497242" indent="-497242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2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 bebé ve antes de nacer - N.O. -</a:t>
            </a:r>
          </a:p>
          <a:p>
            <a:pPr marL="497242" indent="-497242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2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7º mes abre sus párpados y en el 8º es sensible a la luz</a:t>
            </a:r>
          </a:p>
          <a:p>
            <a:pPr marL="497242" indent="-497242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2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Distancia visual de crianza. Atención visual: contrastes y formas</a:t>
            </a:r>
          </a:p>
          <a:p>
            <a:pPr marL="497242" indent="-497242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2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 encanta mirar a su madre y oír su voz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pertorio único de movimientos que sincronizan con el habla…"/>
          <p:cNvSpPr txBox="1">
            <a:spLocks noGrp="1"/>
          </p:cNvSpPr>
          <p:nvPr>
            <p:ph type="body" idx="1"/>
          </p:nvPr>
        </p:nvSpPr>
        <p:spPr>
          <a:xfrm>
            <a:off x="787400" y="-77242"/>
            <a:ext cx="11430000" cy="9908084"/>
          </a:xfrm>
          <a:prstGeom prst="rect">
            <a:avLst/>
          </a:prstGeom>
        </p:spPr>
        <p:txBody>
          <a:bodyPr/>
          <a:lstStyle/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Repertorio único de movimientos que sincronizan con el habla </a:t>
            </a: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 cree que pueden empezar a descifrar el lenguaje a las 6 semanas</a:t>
            </a:r>
          </a:p>
          <a:p>
            <a:pPr marL="478117" indent="-478117" algn="l">
              <a:spcBef>
                <a:spcPts val="4200"/>
              </a:spcBef>
              <a:buClr>
                <a:schemeClr val="accent2">
                  <a:hueOff val="-2057865"/>
                  <a:satOff val="-1362"/>
                  <a:lumOff val="13058"/>
                </a:schemeClr>
              </a:buClr>
              <a:buSzPct val="75000"/>
              <a:buChar char="•"/>
              <a:defRPr sz="50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Hemisferio cerebral derecho más desarrollado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Masaje multidimensional e intersensorial como alimento de la inteligencia y generador de un poderoso vínculo afectivo de transformación social"/>
          <p:cNvSpPr txBox="1">
            <a:spLocks noGrp="1"/>
          </p:cNvSpPr>
          <p:nvPr>
            <p:ph type="body" idx="1"/>
          </p:nvPr>
        </p:nvSpPr>
        <p:spPr>
          <a:xfrm>
            <a:off x="787400" y="112486"/>
            <a:ext cx="11430001" cy="8041169"/>
          </a:xfrm>
          <a:prstGeom prst="rect">
            <a:avLst/>
          </a:prstGeom>
        </p:spPr>
        <p:txBody>
          <a:bodyPr/>
          <a:lstStyle/>
          <a:p>
            <a:pPr marL="0" indent="0" algn="l">
              <a:spcBef>
                <a:spcPts val="4200"/>
              </a:spcBef>
              <a:buSzTx/>
              <a:buNone/>
              <a:defRPr sz="69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0" indent="0" algn="l">
              <a:spcBef>
                <a:spcPts val="4200"/>
              </a:spcBef>
              <a:buSzTx/>
              <a:buNone/>
              <a:defRPr sz="6900"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Masaje multidimensional e intersensorial como alimento de la inteligencia y generador de un poderoso vínculo afectivo de transformación social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959529" y="996762"/>
            <a:ext cx="11653352" cy="968631"/>
          </a:xfrm>
          <a:prstGeom prst="rect">
            <a:avLst/>
          </a:prstGeom>
        </p:spPr>
        <p:txBody>
          <a:bodyPr/>
          <a:lstStyle/>
          <a:p>
            <a:pPr indent="25033" defTabSz="472107">
              <a:defRPr sz="3040" i="1">
                <a:solidFill>
                  <a:srgbClr val="E3EDE4"/>
                </a:solidFill>
                <a:effectLst>
                  <a:outerShdw blurRad="15240" dist="1524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/>
            </a:r>
            <a:br/>
            <a:r>
              <a:t/>
            </a:r>
            <a:br/>
            <a:r>
              <a:rPr>
                <a:latin typeface="Century Gothic"/>
                <a:ea typeface="Century Gothic"/>
                <a:cs typeface="Century Gothic"/>
                <a:sym typeface="Century Gothic"/>
              </a:rPr>
              <a:t>MASAJE INFANTIL</a:t>
            </a:r>
          </a:p>
        </p:txBody>
      </p:sp>
      <p:pic>
        <p:nvPicPr>
          <p:cNvPr id="166" name="Picture 2" descr="Picture 2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/>
          </a:blip>
          <a:srcRect t="21646" b="21646"/>
          <a:stretch>
            <a:fillRect/>
          </a:stretch>
        </p:blipFill>
        <p:spPr>
          <a:xfrm rot="21171672">
            <a:off x="580745" y="2649818"/>
            <a:ext cx="6828995" cy="5170209"/>
          </a:xfrm>
          <a:prstGeom prst="rect">
            <a:avLst/>
          </a:prstGeom>
          <a:effectLst/>
        </p:spPr>
      </p:pic>
      <p:pic>
        <p:nvPicPr>
          <p:cNvPr id="167" name="Picture 3" descr="Pictur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686179">
            <a:off x="6986082" y="2307693"/>
            <a:ext cx="4974639" cy="5477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7" descr="Picture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21413" y="808367"/>
            <a:ext cx="2904666" cy="160228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 5"/>
          <p:cNvSpPr txBox="1"/>
          <p:nvPr/>
        </p:nvSpPr>
        <p:spPr>
          <a:xfrm>
            <a:off x="476592" y="8106730"/>
            <a:ext cx="12251226" cy="87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5602" tIns="55602" rIns="55602" bIns="55602">
            <a:spAutoFit/>
          </a:bodyPr>
          <a:lstStyle>
            <a:lvl1pPr algn="l" defTabSz="1346243">
              <a:defRPr sz="5000" b="1">
                <a:solidFill>
                  <a:srgbClr val="E8B7B7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>
              <a:defRPr>
                <a:effectLst/>
              </a:defRPr>
            </a:pPr>
            <a:r>
              <a:t>«Porque la piel es el primer lenguaje»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30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Personalizado</PresentationFormat>
  <Paragraphs>138</Paragraphs>
  <Slides>38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Industrial</vt:lpstr>
      <vt:lpstr>EL MASAJE INFANTIL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  MASAJE INFANTIL</vt:lpstr>
      <vt:lpstr>Diapositiva 10</vt:lpstr>
      <vt:lpstr>Diapositiva 11</vt:lpstr>
      <vt:lpstr>BENEFICIOS DEL MASAJE INFANTIL</vt:lpstr>
      <vt:lpstr>Para los bebés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Para los padres</vt:lpstr>
      <vt:lpstr>Diapositiva 26</vt:lpstr>
      <vt:lpstr>Diapositiva 27</vt:lpstr>
      <vt:lpstr>Para la familia</vt:lpstr>
      <vt:lpstr>Diapositiva 29</vt:lpstr>
      <vt:lpstr>Diapositiva 30</vt:lpstr>
      <vt:lpstr>Para la sociedad</vt:lpstr>
      <vt:lpstr>Diapositiva 32</vt:lpstr>
      <vt:lpstr>Diapositiva 33</vt:lpstr>
      <vt:lpstr>PROPUESTA</vt:lpstr>
      <vt:lpstr>Diapositiva 35</vt:lpstr>
      <vt:lpstr>CONCLUSIÓN</vt:lpstr>
      <vt:lpstr>Diapositiva 37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MASAJE INFANTIL</dc:title>
  <dc:creator>paula</dc:creator>
  <cp:lastModifiedBy>user1</cp:lastModifiedBy>
  <cp:revision>1</cp:revision>
  <dcterms:modified xsi:type="dcterms:W3CDTF">2018-05-17T12:34:46Z</dcterms:modified>
</cp:coreProperties>
</file>